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308" r:id="rId4"/>
    <p:sldId id="313" r:id="rId5"/>
    <p:sldId id="314" r:id="rId6"/>
    <p:sldId id="315" r:id="rId7"/>
    <p:sldId id="289" r:id="rId8"/>
    <p:sldId id="310" r:id="rId9"/>
    <p:sldId id="272" r:id="rId10"/>
    <p:sldId id="290" r:id="rId11"/>
    <p:sldId id="291" r:id="rId12"/>
    <p:sldId id="292" r:id="rId13"/>
    <p:sldId id="305" r:id="rId14"/>
    <p:sldId id="304" r:id="rId15"/>
    <p:sldId id="311" r:id="rId16"/>
    <p:sldId id="306" r:id="rId17"/>
    <p:sldId id="307" r:id="rId18"/>
    <p:sldId id="312" r:id="rId19"/>
    <p:sldId id="316" r:id="rId20"/>
    <p:sldId id="30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E2F3"/>
    <a:srgbClr val="157B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4622"/>
  </p:normalViewPr>
  <p:slideViewPr>
    <p:cSldViewPr snapToGrid="0" snapToObjects="1">
      <p:cViewPr varScale="1">
        <p:scale>
          <a:sx n="74" d="100"/>
          <a:sy n="74" d="100"/>
        </p:scale>
        <p:origin x="44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C0380-C9D2-43B8-8958-2C297C6D4914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4DD0D-3B79-4824-BE56-6BC5D823C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5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40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49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67"/>
            <a:ext cx="12192000" cy="6235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226810"/>
            <a:ext cx="12192000" cy="622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0" y="1403350"/>
            <a:ext cx="12192000" cy="40513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224670"/>
            <a:ext cx="2108200" cy="622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972292" y="6290310"/>
            <a:ext cx="1092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10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3958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roiraich@tauex.tau.ac.il" TargetMode="External"/><Relationship Id="rId4" Type="http://schemas.openxmlformats.org/officeDocument/2006/relationships/hyperlink" Target="mailto:arkadira@tauex.tau.ac.i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Ls-Education/SEFI-2024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s://www.arduino.cc/en/softw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tinyurl.com/SEFI24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K6Vnh2M9fI" TargetMode="External"/><Relationship Id="rId2" Type="http://schemas.openxmlformats.org/officeDocument/2006/relationships/hyperlink" Target="https://youtu.be/oDfgZZBIBZ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2T9OHVP0HO0?si=bTtbKjBGtn18RGV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E86EE18-AB31-3187-5A42-0700BBC548A5}"/>
              </a:ext>
            </a:extLst>
          </p:cNvPr>
          <p:cNvGrpSpPr/>
          <p:nvPr/>
        </p:nvGrpSpPr>
        <p:grpSpPr>
          <a:xfrm>
            <a:off x="0" y="0"/>
            <a:ext cx="12192000" cy="4733960"/>
            <a:chOff x="12666" y="1840111"/>
            <a:chExt cx="15259538" cy="6394593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-1" r="65590" b="61088"/>
            <a:stretch/>
          </p:blipFill>
          <p:spPr>
            <a:xfrm>
              <a:off x="12666" y="1840111"/>
              <a:ext cx="3998895" cy="639459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7023E6F-6BEB-82C4-B2C2-C36C7E200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-1" r="65590" b="61088"/>
            <a:stretch/>
          </p:blipFill>
          <p:spPr>
            <a:xfrm flipH="1">
              <a:off x="11273309" y="1840111"/>
              <a:ext cx="3998895" cy="6394593"/>
            </a:xfrm>
            <a:prstGeom prst="rect">
              <a:avLst/>
            </a:prstGeom>
          </p:spPr>
        </p:pic>
      </p:grpSp>
      <p:pic>
        <p:nvPicPr>
          <p:cNvPr id="22" name="Picture 48" descr="https://finance.tau.ac.il/sites/finance.tau.ac.il/files/media_server/graphic-design/TAU%20NEW%20LOGO/TAUAcademicUnitsLogos_0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0" t="14499" r="8289" b="12529"/>
          <a:stretch/>
        </p:blipFill>
        <p:spPr bwMode="auto">
          <a:xfrm>
            <a:off x="3353303" y="261552"/>
            <a:ext cx="5485394" cy="10422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1912040" y="1704474"/>
            <a:ext cx="83679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spcAft>
                <a:spcPts val="200"/>
              </a:spcAft>
            </a:pPr>
            <a:r>
              <a:rPr lang="en-US" sz="3200" b="1" dirty="0">
                <a:solidFill>
                  <a:srgbClr val="2ABDF2"/>
                </a:solidFill>
                <a:latin typeface="Assistant" panose="00000500000000000000" pitchFamily="2" charset="-79"/>
                <a:ea typeface="Times New Roman" panose="02020603050405020304" pitchFamily="18" charset="0"/>
                <a:cs typeface="Assistant" panose="00000500000000000000" pitchFamily="2" charset="-79"/>
              </a:rPr>
              <a:t>UTILIZING HOME EXPERIMENT KITS FOR HYBRID LEARNING METHODOLOGY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3CD743-52C6-EA45-CEA5-D5D553511E24}"/>
              </a:ext>
            </a:extLst>
          </p:cNvPr>
          <p:cNvSpPr/>
          <p:nvPr/>
        </p:nvSpPr>
        <p:spPr>
          <a:xfrm>
            <a:off x="1830174" y="3206780"/>
            <a:ext cx="853165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ssistant" panose="00000500000000000000" pitchFamily="2" charset="-79"/>
                <a:ea typeface="Times New Roman" panose="02020603050405020304" pitchFamily="18" charset="0"/>
                <a:cs typeface="Assistant" panose="00000500000000000000" pitchFamily="2" charset="-79"/>
              </a:rPr>
              <a:t>Arkadi Rafalovich</a:t>
            </a:r>
          </a:p>
          <a:p>
            <a:pPr algn="ctr"/>
            <a:r>
              <a:rPr lang="en-US" dirty="0"/>
              <a:t>Tel Aviv University</a:t>
            </a:r>
            <a:br>
              <a:rPr lang="en-US" i="1" dirty="0"/>
            </a:br>
            <a:r>
              <a:rPr lang="en-US" i="1" dirty="0">
                <a:hlinkClick r:id="rId4"/>
              </a:rPr>
              <a:t>arkadira@tauex.tau.ac.il</a:t>
            </a:r>
            <a:endParaRPr lang="en-US" i="1" dirty="0"/>
          </a:p>
          <a:p>
            <a:pPr algn="ctr"/>
            <a:endParaRPr lang="en-US" i="1" dirty="0"/>
          </a:p>
          <a:p>
            <a:pPr algn="ctr"/>
            <a:r>
              <a:rPr lang="en-US" sz="3200" b="1" dirty="0" err="1">
                <a:latin typeface="Assistant" panose="00000500000000000000" pitchFamily="2" charset="-79"/>
                <a:ea typeface="Times New Roman" panose="02020603050405020304" pitchFamily="18" charset="0"/>
                <a:cs typeface="Assistant" panose="00000500000000000000" pitchFamily="2" charset="-79"/>
              </a:rPr>
              <a:t>Roi</a:t>
            </a:r>
            <a:r>
              <a:rPr lang="en-US" sz="3200" b="1" dirty="0">
                <a:latin typeface="Assistant" panose="00000500000000000000" pitchFamily="2" charset="-79"/>
                <a:ea typeface="Times New Roman" panose="02020603050405020304" pitchFamily="18" charset="0"/>
                <a:cs typeface="Assistant" panose="00000500000000000000" pitchFamily="2" charset="-79"/>
              </a:rPr>
              <a:t> </a:t>
            </a:r>
            <a:r>
              <a:rPr lang="en-US" sz="3200" b="1" dirty="0" err="1">
                <a:latin typeface="Assistant" panose="00000500000000000000" pitchFamily="2" charset="-79"/>
                <a:ea typeface="Times New Roman" panose="02020603050405020304" pitchFamily="18" charset="0"/>
                <a:cs typeface="Assistant" panose="00000500000000000000" pitchFamily="2" charset="-79"/>
              </a:rPr>
              <a:t>Raich</a:t>
            </a:r>
            <a:endParaRPr lang="en-US" sz="3200" b="1" dirty="0">
              <a:latin typeface="Assistant" panose="00000500000000000000" pitchFamily="2" charset="-79"/>
              <a:ea typeface="Times New Roman" panose="02020603050405020304" pitchFamily="18" charset="0"/>
              <a:cs typeface="Assistant" panose="00000500000000000000" pitchFamily="2" charset="-79"/>
            </a:endParaRPr>
          </a:p>
          <a:p>
            <a:pPr algn="ctr"/>
            <a:r>
              <a:rPr lang="en-US" dirty="0"/>
              <a:t>Tel Aviv University</a:t>
            </a:r>
            <a:br>
              <a:rPr lang="en-US" i="1" dirty="0"/>
            </a:br>
            <a:r>
              <a:rPr lang="en-US" i="1" dirty="0">
                <a:hlinkClick r:id="rId5"/>
              </a:rPr>
              <a:t>roiraich@tauex.tau.ac.il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59458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59998" y="198079"/>
            <a:ext cx="10965252" cy="65405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b="1" dirty="0">
                <a:solidFill>
                  <a:schemeClr val="bg1"/>
                </a:solidFill>
              </a:rPr>
              <a:t>Simulation </a:t>
            </a:r>
            <a:r>
              <a:rPr lang="en-IL" altLang="en-US" sz="4000" b="1" dirty="0">
                <a:solidFill>
                  <a:schemeClr val="bg1"/>
                </a:solidFill>
              </a:rPr>
              <a:t>–</a:t>
            </a:r>
            <a:r>
              <a:rPr lang="en-US" altLang="en-US" sz="4000" b="1" dirty="0">
                <a:solidFill>
                  <a:schemeClr val="bg1"/>
                </a:solidFill>
              </a:rPr>
              <a:t> </a:t>
            </a:r>
            <a:r>
              <a:rPr lang="en-US" altLang="en-US" sz="4000" b="1" dirty="0" err="1">
                <a:solidFill>
                  <a:schemeClr val="bg1"/>
                </a:solidFill>
              </a:rPr>
              <a:t>Simscape</a:t>
            </a:r>
            <a:r>
              <a:rPr lang="en-US" altLang="en-US" sz="4000" b="1" dirty="0">
                <a:solidFill>
                  <a:schemeClr val="bg1"/>
                </a:solidFill>
              </a:rPr>
              <a:t> &amp; Discrete modeling</a:t>
            </a:r>
            <a:endParaRPr lang="en-US" altLang="en-US" sz="4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,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966"/>
            <a:ext cx="12192000" cy="423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64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59998" y="198079"/>
            <a:ext cx="10965252" cy="65405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b="1" dirty="0">
                <a:solidFill>
                  <a:schemeClr val="bg1"/>
                </a:solidFill>
              </a:rPr>
              <a:t>Simulation Results</a:t>
            </a:r>
            <a:endParaRPr lang="en-US" altLang="en-US" sz="4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,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478" y="1067428"/>
            <a:ext cx="6489761" cy="5103757"/>
          </a:xfrm>
          <a:prstGeom prst="rect">
            <a:avLst/>
          </a:prstGeom>
        </p:spPr>
      </p:pic>
      <p:sp>
        <p:nvSpPr>
          <p:cNvPr id="8" name="Rectangle 26">
            <a:extLst>
              <a:ext uri="{FF2B5EF4-FFF2-40B4-BE49-F238E27FC236}">
                <a16:creationId xmlns:a16="http://schemas.microsoft.com/office/drawing/2014/main" id="{DA2AF3BB-770B-3F15-E975-565ABB2E8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07920" y="1162174"/>
            <a:ext cx="5736903" cy="2295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44669" tIns="222334" rIns="444669" bIns="22233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 defTabSz="4446522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00B0F0"/>
                </a:solidFill>
                <a:latin typeface="Assistant" panose="00000500000000000000" pitchFamily="2" charset="-79"/>
                <a:ea typeface="Calibri" panose="020F0502020204030204" pitchFamily="34" charset="0"/>
                <a:cs typeface="Assistant" panose="00000500000000000000" pitchFamily="2" charset="-79"/>
              </a:rPr>
              <a:t>Control design for linear system</a:t>
            </a:r>
          </a:p>
          <a:p>
            <a:pPr marL="342900" indent="-342900" defTabSz="4446522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00B0F0"/>
                </a:solidFill>
                <a:latin typeface="Assistant" panose="00000500000000000000" pitchFamily="2" charset="-79"/>
                <a:ea typeface="Calibri" panose="020F0502020204030204" pitchFamily="34" charset="0"/>
                <a:cs typeface="Assistant" panose="00000500000000000000" pitchFamily="2" charset="-79"/>
              </a:rPr>
              <a:t>Verification and comparison to a discrete system</a:t>
            </a:r>
          </a:p>
        </p:txBody>
      </p:sp>
    </p:spTree>
    <p:extLst>
      <p:ext uri="{BB962C8B-B14F-4D97-AF65-F5344CB8AC3E}">
        <p14:creationId xmlns:p14="http://schemas.microsoft.com/office/powerpoint/2010/main" val="161837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59998" y="198079"/>
            <a:ext cx="10965252" cy="65405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b="1" dirty="0">
                <a:solidFill>
                  <a:schemeClr val="bg1"/>
                </a:solidFill>
              </a:rPr>
              <a:t>Hardware implementation </a:t>
            </a:r>
            <a:r>
              <a:rPr lang="en-IL" altLang="en-US" sz="4000" b="1" dirty="0">
                <a:solidFill>
                  <a:schemeClr val="bg1"/>
                </a:solidFill>
              </a:rPr>
              <a:t>–</a:t>
            </a:r>
            <a:r>
              <a:rPr lang="en-US" altLang="en-US" sz="4000" b="1" dirty="0">
                <a:solidFill>
                  <a:schemeClr val="bg1"/>
                </a:solidFill>
              </a:rPr>
              <a:t> Arduino</a:t>
            </a:r>
            <a:endParaRPr lang="en-US" altLang="en-US" sz="4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,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38" y="1237647"/>
            <a:ext cx="11113971" cy="484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44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59998" y="198079"/>
            <a:ext cx="10965252" cy="65405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b="1" dirty="0">
                <a:solidFill>
                  <a:schemeClr val="bg1"/>
                </a:solidFill>
              </a:rPr>
              <a:t>Improved Home Experiment (hands-on activity)</a:t>
            </a:r>
            <a:endParaRPr lang="en-US" altLang="en-US" sz="4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,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lh7-rt.googleusercontent.com/docsz/AD_4nXeMZ6z4CytyLfAyQAgijDrEaQT-uS32e7XHqP6cgfLykt1-MSSV5N8vrvqIiVFJzj37FtugukKXBiSmbEzkQrXfP_9GpDzdvem3MDJpxZoZuRh7e1jlkpxyhAZ9uvKDM76lZybjzZr-8jr6-gbUPwj0ba8?key=PEGAR62M40pw4j6-mIVTr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74" y="1360345"/>
            <a:ext cx="5988246" cy="448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7-rt.googleusercontent.com/docsz/AD_4nXeK9wKuQOzekeLJUnfd5eayB2qss7QSdTmqQ-k_w9TYkYY_hTN5FiP_X5JlRMxSZWtHmlZgLyXT3jR-VDNbLlxAYxhYDgf_5IixKoui8eLnvvZ-LBnb-nvGMK5miEEPYphothMPl0bb29o1xwWdTvS17Qs?key=PEGAR62M40pw4j6-mIVTr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0" y="1360345"/>
            <a:ext cx="5835650" cy="449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371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59998" y="198079"/>
            <a:ext cx="10965252" cy="65405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b="1" dirty="0">
                <a:solidFill>
                  <a:schemeClr val="bg1"/>
                </a:solidFill>
              </a:rPr>
              <a:t>Hands-On Activity with Actual Hardware Examples </a:t>
            </a:r>
            <a:r>
              <a:rPr lang="en-US" altLang="en-US" sz="2000" b="1" dirty="0">
                <a:solidFill>
                  <a:schemeClr val="bg1"/>
                </a:solidFill>
              </a:rPr>
              <a:t>(15m)</a:t>
            </a:r>
            <a:endParaRPr lang="en-US" alt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,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9998" y="1551110"/>
            <a:ext cx="11197806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L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Participants’ opportunity to interact with the hardware components included in the home experiment kits.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walkthrough of a basic experiment, illustrating how to set up the hardware and conduct tests.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Highlighting the process of applying theoretical knowledge to solve practical problems using the kits. </a:t>
            </a:r>
          </a:p>
        </p:txBody>
      </p:sp>
    </p:spTree>
    <p:extLst>
      <p:ext uri="{BB962C8B-B14F-4D97-AF65-F5344CB8AC3E}">
        <p14:creationId xmlns:p14="http://schemas.microsoft.com/office/powerpoint/2010/main" val="3933497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59998" y="198079"/>
            <a:ext cx="10965252" cy="65405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b="1" dirty="0">
                <a:solidFill>
                  <a:schemeClr val="bg1"/>
                </a:solidFill>
              </a:rPr>
              <a:t>Hands-On Activity with Actual Hardware Examples </a:t>
            </a:r>
            <a:r>
              <a:rPr lang="en-US" altLang="en-US" sz="2000" b="1" dirty="0">
                <a:solidFill>
                  <a:schemeClr val="bg1"/>
                </a:solidFill>
              </a:rPr>
              <a:t>(15m)</a:t>
            </a:r>
            <a:endParaRPr lang="en-US" alt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,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892" y="1359726"/>
            <a:ext cx="60769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Arduino IDE - </a:t>
            </a:r>
            <a:r>
              <a:rPr lang="en-US" dirty="0">
                <a:hlinkClick r:id="rId2"/>
              </a:rPr>
              <a:t>https://www.arduino.cc/en/software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Examples: </a:t>
            </a:r>
            <a:r>
              <a:rPr lang="en-US" dirty="0">
                <a:hlinkClick r:id="rId3"/>
              </a:rPr>
              <a:t>https://github.com/TALs-Education/SEFI-2024</a:t>
            </a:r>
            <a:r>
              <a:rPr lang="en-US" dirty="0"/>
              <a:t> or </a:t>
            </a:r>
          </a:p>
          <a:p>
            <a:pPr lvl="2"/>
            <a:r>
              <a:rPr lang="en-US" dirty="0">
                <a:hlinkClick r:id="rId4" action="ppaction://hlinkfile"/>
              </a:rPr>
              <a:t>tinyurl.com/SEFI24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Dim </a:t>
            </a:r>
            <a:r>
              <a:rPr lang="en-US" dirty="0" err="1"/>
              <a:t>Leds</a:t>
            </a:r>
            <a:r>
              <a:rPr lang="en-US" dirty="0"/>
              <a:t> using a potentiometer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Velocity control of a DC motor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Optional </a:t>
            </a:r>
            <a:r>
              <a:rPr lang="en-IL" dirty="0"/>
              <a:t>–</a:t>
            </a:r>
            <a:r>
              <a:rPr lang="en-US" dirty="0"/>
              <a:t> Time of Flight Sensor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502" y="1183338"/>
            <a:ext cx="5005076" cy="4890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246" y="3171797"/>
            <a:ext cx="6439231" cy="29020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16" y="2045676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66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59998" y="198079"/>
            <a:ext cx="10965252" cy="65405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b="1" dirty="0">
                <a:solidFill>
                  <a:schemeClr val="bg1"/>
                </a:solidFill>
              </a:rPr>
              <a:t>Hardware in the loop </a:t>
            </a:r>
            <a:r>
              <a:rPr lang="en-IL" altLang="en-US" sz="4000" b="1" dirty="0">
                <a:solidFill>
                  <a:schemeClr val="bg1"/>
                </a:solidFill>
              </a:rPr>
              <a:t>–</a:t>
            </a:r>
            <a:r>
              <a:rPr lang="en-US" altLang="en-US" sz="4000" b="1" dirty="0">
                <a:solidFill>
                  <a:schemeClr val="bg1"/>
                </a:solidFill>
              </a:rPr>
              <a:t> Arduino Simulink</a:t>
            </a:r>
            <a:endParaRPr lang="en-US" altLang="en-US" sz="4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,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2" y="2205259"/>
            <a:ext cx="6793606" cy="30102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544" y="1554940"/>
            <a:ext cx="4874479" cy="431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46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59998" y="198079"/>
            <a:ext cx="10965252" cy="65405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b="1" dirty="0">
                <a:solidFill>
                  <a:schemeClr val="bg1"/>
                </a:solidFill>
              </a:rPr>
              <a:t>Small Group Discussion on the Benefits (15m)</a:t>
            </a:r>
            <a:endParaRPr lang="en-US" altLang="en-US" sz="4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,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2322" y="1633514"/>
            <a:ext cx="8516816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L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Participants discussion in small groups: </a:t>
            </a:r>
            <a:r>
              <a:rPr lang="en-US" sz="2800" dirty="0"/>
              <a:t>discuss your observations and the potential benefits of using home experiment kits in a hybrid learning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A sharing session: </a:t>
            </a:r>
            <a:r>
              <a:rPr lang="en-US" sz="2800" dirty="0"/>
              <a:t>participant discussion groups present their discussions and insights. </a:t>
            </a:r>
          </a:p>
        </p:txBody>
      </p:sp>
    </p:spTree>
    <p:extLst>
      <p:ext uri="{BB962C8B-B14F-4D97-AF65-F5344CB8AC3E}">
        <p14:creationId xmlns:p14="http://schemas.microsoft.com/office/powerpoint/2010/main" val="3703783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59998" y="198079"/>
            <a:ext cx="10965252" cy="65405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b="1" dirty="0">
                <a:solidFill>
                  <a:schemeClr val="bg1"/>
                </a:solidFill>
              </a:rPr>
              <a:t>Conclusions (10m)</a:t>
            </a:r>
            <a:endParaRPr lang="en-US" altLang="en-US" sz="4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,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84694" y="1405911"/>
            <a:ext cx="1002964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L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2800" dirty="0"/>
              <a:t>Summarize key points covered in the workshop, reiterating the value of hybrid learning and hands-on experience in engineering education. </a:t>
            </a:r>
          </a:p>
          <a:p>
            <a:endParaRPr lang="en-US" sz="2800" dirty="0"/>
          </a:p>
          <a:p>
            <a:r>
              <a:rPr lang="en-US" sz="2800" dirty="0"/>
              <a:t>Highlight how the skills and knowledge gained through the use of home experiment kits and Simulink can be applied in academic and industry settings. </a:t>
            </a:r>
          </a:p>
        </p:txBody>
      </p:sp>
    </p:spTree>
    <p:extLst>
      <p:ext uri="{BB962C8B-B14F-4D97-AF65-F5344CB8AC3E}">
        <p14:creationId xmlns:p14="http://schemas.microsoft.com/office/powerpoint/2010/main" val="289890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59998" y="198079"/>
            <a:ext cx="10965252" cy="65405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b="1" dirty="0">
                <a:solidFill>
                  <a:schemeClr val="bg1"/>
                </a:solidFill>
              </a:rPr>
              <a:t>Activities in our lab</a:t>
            </a:r>
            <a:endParaRPr lang="en-US" altLang="en-US" sz="4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,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BD5CFA-DA67-3CF2-CBB6-CC90E11B0C85}"/>
              </a:ext>
            </a:extLst>
          </p:cNvPr>
          <p:cNvSpPr txBox="1"/>
          <p:nvPr/>
        </p:nvSpPr>
        <p:spPr>
          <a:xfrm>
            <a:off x="1302590" y="1452295"/>
            <a:ext cx="626277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  <a:hlinkClick r:id="rId2"/>
              </a:rPr>
              <a:t>Autonomous Systems Lab</a:t>
            </a:r>
            <a:endParaRPr lang="en-US" sz="2800" b="1" u="sng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sz="2800" b="1" u="sng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u="sng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  <a:hlinkClick r:id="rId3"/>
            </a:endParaRPr>
          </a:p>
          <a:p>
            <a:r>
              <a:rPr lang="en-US" sz="2800" b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  <a:hlinkClick r:id="rId3"/>
              </a:rPr>
              <a:t>Car Competition</a:t>
            </a:r>
            <a:endParaRPr lang="LID4096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BDAF4-C71F-2853-CFA0-EF3C19B489DD}"/>
              </a:ext>
            </a:extLst>
          </p:cNvPr>
          <p:cNvSpPr txBox="1"/>
          <p:nvPr/>
        </p:nvSpPr>
        <p:spPr>
          <a:xfrm>
            <a:off x="1302590" y="4673501"/>
            <a:ext cx="6262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  <a:hlinkClick r:id="rId4"/>
              </a:rPr>
              <a:t>Control Lab </a:t>
            </a:r>
            <a:r>
              <a:rPr lang="en-US" sz="2800" b="1" u="sng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  <a:hlinkClick r:id="rId4"/>
              </a:rPr>
              <a:t>HexaMotor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5486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59997" y="80625"/>
            <a:ext cx="10965252" cy="65405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446522">
              <a:lnSpc>
                <a:spcPct val="150000"/>
              </a:lnSpc>
            </a:pPr>
            <a:r>
              <a:rPr lang="en-US" altLang="en-US" sz="3200" b="1" dirty="0">
                <a:solidFill>
                  <a:srgbClr val="00B0F0"/>
                </a:solidFill>
                <a:latin typeface="Assistant" panose="00000500000000000000" pitchFamily="2" charset="-79"/>
                <a:ea typeface="Calibri" panose="020F0502020204030204" pitchFamily="34" charset="0"/>
                <a:cs typeface="Assistant" panose="00000500000000000000" pitchFamily="2" charset="-79"/>
              </a:rPr>
              <a:t>Welcome to the lab</a:t>
            </a:r>
            <a:endParaRPr lang="en-US" altLang="en-US" sz="3200" b="1" dirty="0"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,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" b="15895"/>
          <a:stretch/>
        </p:blipFill>
        <p:spPr>
          <a:xfrm>
            <a:off x="35911" y="1232034"/>
            <a:ext cx="12013425" cy="473855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71445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59998" y="198079"/>
            <a:ext cx="11548584" cy="65405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b="1" dirty="0">
                <a:solidFill>
                  <a:schemeClr val="bg1"/>
                </a:solidFill>
              </a:rPr>
              <a:t>Demonstrations</a:t>
            </a:r>
            <a:endParaRPr lang="en-US" altLang="en-US" sz="4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,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20BAE-F693-5461-4934-259BC06D0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119" y="2191259"/>
            <a:ext cx="4118978" cy="4126989"/>
          </a:xfrm>
          <a:prstGeom prst="rect">
            <a:avLst/>
          </a:prstGeom>
        </p:spPr>
      </p:pic>
      <p:sp>
        <p:nvSpPr>
          <p:cNvPr id="6" name="Rectangle 26">
            <a:extLst>
              <a:ext uri="{FF2B5EF4-FFF2-40B4-BE49-F238E27FC236}">
                <a16:creationId xmlns:a16="http://schemas.microsoft.com/office/drawing/2014/main" id="{DA2AF3BB-770B-3F15-E975-565ABB2E8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8259" y="938756"/>
            <a:ext cx="7752697" cy="1433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44669" tIns="222334" rIns="444669" bIns="22233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446522"/>
            <a:r>
              <a:rPr lang="en-US" altLang="en-US" sz="3200" b="1" dirty="0">
                <a:solidFill>
                  <a:srgbClr val="00B0F0"/>
                </a:solidFill>
                <a:latin typeface="Assistant" panose="00000500000000000000" pitchFamily="2" charset="-79"/>
                <a:ea typeface="Calibri" panose="020F0502020204030204" pitchFamily="34" charset="0"/>
                <a:cs typeface="Assistant" panose="00000500000000000000" pitchFamily="2" charset="-79"/>
              </a:rPr>
              <a:t>Want to learn more?</a:t>
            </a:r>
          </a:p>
          <a:p>
            <a:pPr algn="ctr" defTabSz="4446522"/>
            <a:r>
              <a:rPr lang="en-US" altLang="en-US" sz="3200" b="1" dirty="0">
                <a:solidFill>
                  <a:srgbClr val="00B0F0"/>
                </a:solidFill>
                <a:latin typeface="Assistant" panose="00000500000000000000" pitchFamily="2" charset="-79"/>
                <a:ea typeface="Calibri" panose="020F0502020204030204" pitchFamily="34" charset="0"/>
                <a:cs typeface="Assistant" panose="00000500000000000000" pitchFamily="2" charset="-79"/>
              </a:rPr>
              <a:t>Arkadira@tauex.tau.ac.il</a:t>
            </a:r>
          </a:p>
        </p:txBody>
      </p:sp>
    </p:spTree>
    <p:extLst>
      <p:ext uri="{BB962C8B-B14F-4D97-AF65-F5344CB8AC3E}">
        <p14:creationId xmlns:p14="http://schemas.microsoft.com/office/powerpoint/2010/main" val="565217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59997" y="80625"/>
            <a:ext cx="10965252" cy="65405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446522">
              <a:lnSpc>
                <a:spcPct val="150000"/>
              </a:lnSpc>
            </a:pPr>
            <a:r>
              <a:rPr lang="en-US" altLang="en-US" sz="3200" b="1" dirty="0">
                <a:solidFill>
                  <a:srgbClr val="00B0F0"/>
                </a:solidFill>
                <a:latin typeface="Assistant" panose="00000500000000000000" pitchFamily="2" charset="-79"/>
                <a:ea typeface="Calibri" panose="020F0502020204030204" pitchFamily="34" charset="0"/>
                <a:cs typeface="Assistant" panose="00000500000000000000" pitchFamily="2" charset="-79"/>
              </a:rPr>
              <a:t>Overview</a:t>
            </a:r>
            <a:endParaRPr lang="en-US" altLang="en-US" sz="3200" b="1" dirty="0"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,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649" y="1356960"/>
            <a:ext cx="11947585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dirty="0"/>
          </a:p>
          <a:p>
            <a:r>
              <a:rPr lang="en-US" sz="3600" b="1" dirty="0"/>
              <a:t> Workshop objectives and what participants will learn about: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Introduction to hybrid learning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Introduction to our hybrid learning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Demonstrations of our hybrid learning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Hands on experience with our hybrid learning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Small groups discussions on the benefits of hybrid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Conclusions and summary of the workshop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671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59997" y="80625"/>
            <a:ext cx="10965252" cy="65405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446522">
              <a:lnSpc>
                <a:spcPct val="150000"/>
              </a:lnSpc>
            </a:pPr>
            <a:r>
              <a:rPr lang="en-US" altLang="en-US" sz="3200" b="1" dirty="0">
                <a:solidFill>
                  <a:srgbClr val="00B0F0"/>
                </a:solidFill>
                <a:latin typeface="Assistant" panose="00000500000000000000" pitchFamily="2" charset="-79"/>
                <a:ea typeface="Calibri" panose="020F0502020204030204" pitchFamily="34" charset="0"/>
                <a:cs typeface="Assistant" panose="00000500000000000000" pitchFamily="2" charset="-79"/>
              </a:rPr>
              <a:t>Overview</a:t>
            </a:r>
            <a:endParaRPr lang="en-US" altLang="en-US" sz="3200" b="1" dirty="0"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,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8783" y="685534"/>
            <a:ext cx="8634864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  <a:p>
            <a:r>
              <a:rPr lang="en-US" dirty="0"/>
              <a:t> </a:t>
            </a:r>
          </a:p>
          <a:p>
            <a:r>
              <a:rPr lang="en-US" sz="3600" b="1" dirty="0"/>
              <a:t>Hybrid learning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Synchronous learning with or without live online access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Asynchronous learning (watching prerecorded lectures)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Flipped classroom using take home experiment kits</a:t>
            </a:r>
          </a:p>
          <a:p>
            <a:endParaRPr lang="en-US" dirty="0"/>
          </a:p>
          <a:p>
            <a:r>
              <a:rPr lang="en-US" sz="3600" b="1" dirty="0"/>
              <a:t>Benefits: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Flexibility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Enhanced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Accessibility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Convenience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Self-paced learning</a:t>
            </a:r>
          </a:p>
        </p:txBody>
      </p:sp>
    </p:spTree>
    <p:extLst>
      <p:ext uri="{BB962C8B-B14F-4D97-AF65-F5344CB8AC3E}">
        <p14:creationId xmlns:p14="http://schemas.microsoft.com/office/powerpoint/2010/main" val="4194144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59996" y="80625"/>
            <a:ext cx="11549942" cy="65405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446522">
              <a:lnSpc>
                <a:spcPct val="150000"/>
              </a:lnSpc>
            </a:pPr>
            <a:r>
              <a:rPr lang="en-US" altLang="en-US" sz="3200" b="1" dirty="0">
                <a:solidFill>
                  <a:srgbClr val="00B0F0"/>
                </a:solidFill>
                <a:latin typeface="Assistant" panose="00000500000000000000" pitchFamily="2" charset="-79"/>
                <a:ea typeface="Calibri" panose="020F0502020204030204" pitchFamily="34" charset="0"/>
                <a:cs typeface="Assistant" panose="00000500000000000000" pitchFamily="2" charset="-79"/>
              </a:rPr>
              <a:t>Successful Hybrid Learning Experience</a:t>
            </a:r>
            <a:endParaRPr lang="en-US" altLang="en-US" sz="3200" b="1" dirty="0"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,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8783" y="1306180"/>
            <a:ext cx="115069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Our hybrid learning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Project based flipped classroom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Students use home experiment kits to establish the fundamentals of the 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Students implement project-oriented assignments in the lab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8783" y="3078015"/>
            <a:ext cx="11983217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sz="3600" b="1" dirty="0"/>
              <a:t>Benefits of our hybrid learning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Provide flexible learning opportunities.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Allows students to better comprehend subjects outside lab hours.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Higher student engagement and increased understanding of lab subjects.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More effective use of limited lab time for hands-on experiments.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Introduces students to fundamentals, enabling labs to focus on complex topics.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359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59996" y="80625"/>
            <a:ext cx="11632003" cy="65405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446522">
              <a:lnSpc>
                <a:spcPct val="150000"/>
              </a:lnSpc>
            </a:pPr>
            <a:r>
              <a:rPr lang="en-US" altLang="en-US" sz="3200" b="1" dirty="0">
                <a:solidFill>
                  <a:srgbClr val="00B0F0"/>
                </a:solidFill>
                <a:latin typeface="Assistant" panose="00000500000000000000" pitchFamily="2" charset="-79"/>
                <a:ea typeface="Calibri" panose="020F0502020204030204" pitchFamily="34" charset="0"/>
                <a:cs typeface="Assistant" panose="00000500000000000000" pitchFamily="2" charset="-79"/>
              </a:rPr>
              <a:t>Successful Hybrid Learning Experience</a:t>
            </a:r>
            <a:endParaRPr lang="en-US" altLang="en-US" sz="3200" b="1" dirty="0"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,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9926" y="734675"/>
            <a:ext cx="11592148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sz="3600" b="1" dirty="0"/>
              <a:t>Our home experiment kits as a solution to practice: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Motor-Control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Arduino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Sensors (Analog, Digital), such as Time-of-Flight (</a:t>
            </a:r>
            <a:r>
              <a:rPr lang="en-US" sz="2800" dirty="0" err="1"/>
              <a:t>ToF</a:t>
            </a:r>
            <a:r>
              <a:rPr lang="en-US" sz="2800" dirty="0"/>
              <a:t>)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Matlab (Simulink)</a:t>
            </a:r>
          </a:p>
          <a:p>
            <a:endParaRPr lang="en-US" dirty="0"/>
          </a:p>
          <a:p>
            <a:r>
              <a:rPr lang="en-US" sz="3600" b="1" dirty="0"/>
              <a:t>Benefits of open source in educational resources and tools: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Students may benefit from the resources any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Others can easily replicate your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Collaboration helps improvement and further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Adaptive for further development and modifications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Builds a community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996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-839663" y="-327025"/>
            <a:ext cx="14120261" cy="65405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446522">
              <a:lnSpc>
                <a:spcPct val="150000"/>
              </a:lnSpc>
            </a:pPr>
            <a:endParaRPr lang="en-US" altLang="en-US" sz="2800" b="1" dirty="0">
              <a:solidFill>
                <a:srgbClr val="00B0F0"/>
              </a:solidFill>
              <a:latin typeface="Assistant" panose="00000500000000000000" pitchFamily="2" charset="-79"/>
              <a:ea typeface="Calibri" panose="020F0502020204030204" pitchFamily="34" charset="0"/>
              <a:cs typeface="Assistant" panose="00000500000000000000" pitchFamily="2" charset="-79"/>
            </a:endParaRPr>
          </a:p>
          <a:p>
            <a:pPr algn="ctr" defTabSz="4446522">
              <a:lnSpc>
                <a:spcPct val="150000"/>
              </a:lnSpc>
            </a:pPr>
            <a:r>
              <a:rPr lang="en-US" altLang="en-US" sz="2800" b="1" dirty="0">
                <a:solidFill>
                  <a:srgbClr val="00B0F0"/>
                </a:solidFill>
                <a:latin typeface="Assistant" panose="00000500000000000000" pitchFamily="2" charset="-79"/>
                <a:ea typeface="Calibri" panose="020F0502020204030204" pitchFamily="34" charset="0"/>
                <a:cs typeface="Assistant" panose="00000500000000000000" pitchFamily="2" charset="-79"/>
              </a:rPr>
              <a:t>Our developed and manufactured open-source systems</a:t>
            </a:r>
            <a:endParaRPr lang="en-US" altLang="en-US" sz="2800" b="1" dirty="0"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, 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59998" y="1178925"/>
            <a:ext cx="7233806" cy="4870871"/>
            <a:chOff x="-6385" y="17815875"/>
            <a:chExt cx="15329611" cy="957424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73"/>
            <a:stretch/>
          </p:blipFill>
          <p:spPr>
            <a:xfrm>
              <a:off x="10957040" y="22009472"/>
              <a:ext cx="4366186" cy="5374496"/>
            </a:xfrm>
            <a:prstGeom prst="rect">
              <a:avLst/>
            </a:prstGeom>
            <a:effectLst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8" r="13514" b="5206"/>
            <a:stretch/>
          </p:blipFill>
          <p:spPr>
            <a:xfrm rot="5400000">
              <a:off x="5850886" y="22275134"/>
              <a:ext cx="5352960" cy="4859343"/>
            </a:xfrm>
            <a:prstGeom prst="rect">
              <a:avLst/>
            </a:prstGeom>
            <a:effectLst/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19" b="15983"/>
            <a:stretch/>
          </p:blipFill>
          <p:spPr>
            <a:xfrm>
              <a:off x="-6385" y="17815875"/>
              <a:ext cx="8575909" cy="4236904"/>
            </a:xfrm>
            <a:prstGeom prst="rect">
              <a:avLst/>
            </a:prstGeom>
            <a:effectLst/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28" b="7954"/>
            <a:stretch/>
          </p:blipFill>
          <p:spPr>
            <a:xfrm>
              <a:off x="7650164" y="17818557"/>
              <a:ext cx="7659248" cy="4215369"/>
            </a:xfrm>
            <a:prstGeom prst="rect">
              <a:avLst/>
            </a:prstGeom>
            <a:effectLst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EE399DE-FD52-4E7E-2944-70827D26C3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049" b="11770"/>
            <a:stretch/>
          </p:blipFill>
          <p:spPr>
            <a:xfrm>
              <a:off x="0" y="22015625"/>
              <a:ext cx="6097695" cy="5374496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4F20BAE-F693-5461-4934-259BC06D08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7633" y="3048502"/>
            <a:ext cx="1780553" cy="1784016"/>
          </a:xfrm>
          <a:prstGeom prst="rect">
            <a:avLst/>
          </a:prstGeom>
        </p:spPr>
      </p:pic>
      <p:sp>
        <p:nvSpPr>
          <p:cNvPr id="13" name="Rectangle 26">
            <a:extLst>
              <a:ext uri="{FF2B5EF4-FFF2-40B4-BE49-F238E27FC236}">
                <a16:creationId xmlns:a16="http://schemas.microsoft.com/office/drawing/2014/main" id="{DA2AF3BB-770B-3F15-E975-565ABB2E8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9459" y="1999572"/>
            <a:ext cx="5736903" cy="818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44669" tIns="222334" rIns="444669" bIns="22233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446522"/>
            <a:r>
              <a:rPr lang="en-US" altLang="en-US" sz="2400" b="1" dirty="0">
                <a:solidFill>
                  <a:srgbClr val="00B0F0"/>
                </a:solidFill>
                <a:latin typeface="Assistant" panose="00000500000000000000" pitchFamily="2" charset="-79"/>
                <a:ea typeface="Calibri" panose="020F0502020204030204" pitchFamily="34" charset="0"/>
                <a:cs typeface="Assistant" panose="00000500000000000000" pitchFamily="2" charset="-79"/>
              </a:rPr>
              <a:t>Want to learn more?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559996" y="-176227"/>
            <a:ext cx="11549942" cy="65405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446522">
              <a:lnSpc>
                <a:spcPct val="150000"/>
              </a:lnSpc>
            </a:pPr>
            <a:r>
              <a:rPr lang="en-US" altLang="en-US" sz="3200" b="1" dirty="0">
                <a:solidFill>
                  <a:srgbClr val="00B0F0"/>
                </a:solidFill>
                <a:latin typeface="Assistant" panose="00000500000000000000" pitchFamily="2" charset="-79"/>
                <a:ea typeface="Calibri" panose="020F0502020204030204" pitchFamily="34" charset="0"/>
                <a:cs typeface="Assistant" panose="00000500000000000000" pitchFamily="2" charset="-79"/>
              </a:rPr>
              <a:t>Successful Hybrid Learning Experience</a:t>
            </a:r>
            <a:endParaRPr lang="en-US" altLang="en-US" sz="3200" b="1" dirty="0"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76845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2990" y="0"/>
            <a:ext cx="11854309" cy="1246285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446522">
              <a:lnSpc>
                <a:spcPct val="100000"/>
              </a:lnSpc>
            </a:pPr>
            <a:r>
              <a:rPr lang="en-US" altLang="en-US" sz="3200" b="1" dirty="0">
                <a:solidFill>
                  <a:srgbClr val="00B0F0"/>
                </a:solidFill>
                <a:latin typeface="Assistant" panose="00000500000000000000" pitchFamily="2" charset="-79"/>
                <a:ea typeface="Calibri" panose="020F0502020204030204" pitchFamily="34" charset="0"/>
                <a:cs typeface="Assistant" panose="00000500000000000000" pitchFamily="2" charset="-79"/>
              </a:rPr>
              <a:t>Simulink Environment as a Complementary Tool for Understanding Motor Control</a:t>
            </a:r>
            <a:endParaRPr lang="en-US" altLang="en-US" sz="3200" b="1" dirty="0"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,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7035" y="1422170"/>
            <a:ext cx="11700264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L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3600" b="1" dirty="0"/>
              <a:t>Simulink as a powerful tool for simulation and design in motor control applications: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Electrical and mechanical simulations of an actual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Continuous and discrete implementations of motor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Motor control through encoder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Real-time PID 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Easy to implement with clear and simple presentation of the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Allows implementation of hardware in the loop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066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59998" y="198079"/>
            <a:ext cx="10965252" cy="65405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b="1" dirty="0" err="1">
                <a:solidFill>
                  <a:schemeClr val="bg1"/>
                </a:solidFill>
              </a:rPr>
              <a:t>Covid</a:t>
            </a:r>
            <a:r>
              <a:rPr lang="en-US" altLang="en-US" sz="4000" b="1" dirty="0">
                <a:solidFill>
                  <a:schemeClr val="bg1"/>
                </a:solidFill>
              </a:rPr>
              <a:t> period </a:t>
            </a:r>
            <a:r>
              <a:rPr lang="en-IL" altLang="en-US" sz="4000" b="1" dirty="0">
                <a:solidFill>
                  <a:schemeClr val="bg1"/>
                </a:solidFill>
              </a:rPr>
              <a:t>–</a:t>
            </a:r>
            <a:r>
              <a:rPr lang="en-US" altLang="en-US" sz="4000" b="1" dirty="0">
                <a:solidFill>
                  <a:schemeClr val="bg1"/>
                </a:solidFill>
              </a:rPr>
              <a:t> Simulation &amp; Remote experiments</a:t>
            </a:r>
            <a:endParaRPr lang="en-US" altLang="en-US" sz="4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,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8" r="13514" b="5206"/>
          <a:stretch/>
        </p:blipFill>
        <p:spPr>
          <a:xfrm rot="5400000">
            <a:off x="7363844" y="1473733"/>
            <a:ext cx="4778421" cy="4337784"/>
          </a:xfrm>
          <a:prstGeom prst="rect">
            <a:avLst/>
          </a:prstGeom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12" y="1253415"/>
            <a:ext cx="6837417" cy="477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1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1676</TotalTime>
  <Words>678</Words>
  <Application>Microsoft Office PowerPoint</Application>
  <PresentationFormat>Widescreen</PresentationFormat>
  <Paragraphs>135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Assistant</vt:lpstr>
      <vt:lpstr>Calibri</vt:lpstr>
      <vt:lpstr>Tahoma</vt:lpstr>
      <vt:lpstr>Times New Roman</vt:lpstr>
      <vt:lpstr>Office Theme</vt:lpstr>
      <vt:lpstr>PowerPoint Presentation</vt:lpstr>
      <vt:lpstr>, </vt:lpstr>
      <vt:lpstr>, </vt:lpstr>
      <vt:lpstr>, </vt:lpstr>
      <vt:lpstr>, </vt:lpstr>
      <vt:lpstr>, </vt:lpstr>
      <vt:lpstr>, </vt:lpstr>
      <vt:lpstr>, </vt:lpstr>
      <vt:lpstr>, </vt:lpstr>
      <vt:lpstr>, </vt:lpstr>
      <vt:lpstr>, </vt:lpstr>
      <vt:lpstr>, </vt:lpstr>
      <vt:lpstr>, </vt:lpstr>
      <vt:lpstr>, </vt:lpstr>
      <vt:lpstr>, </vt:lpstr>
      <vt:lpstr>, </vt:lpstr>
      <vt:lpstr>, </vt:lpstr>
      <vt:lpstr>, </vt:lpstr>
      <vt:lpstr>, </vt:lpstr>
      <vt:lpstr>,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uri naveh</dc:creator>
  <cp:lastModifiedBy>Roi Raich</cp:lastModifiedBy>
  <cp:revision>98</cp:revision>
  <dcterms:created xsi:type="dcterms:W3CDTF">2018-04-16T18:20:32Z</dcterms:created>
  <dcterms:modified xsi:type="dcterms:W3CDTF">2024-08-29T14:13:26Z</dcterms:modified>
</cp:coreProperties>
</file>